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70" r:id="rId8"/>
    <p:sldId id="272" r:id="rId9"/>
    <p:sldId id="263" r:id="rId10"/>
    <p:sldId id="273" r:id="rId11"/>
    <p:sldId id="274" r:id="rId12"/>
    <p:sldId id="267" r:id="rId13"/>
    <p:sldId id="264" r:id="rId14"/>
    <p:sldId id="268" r:id="rId15"/>
    <p:sldId id="265" r:id="rId16"/>
    <p:sldId id="269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000066"/>
    <a:srgbClr val="003399"/>
    <a:srgbClr val="000099"/>
    <a:srgbClr val="1A01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94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18DBB-9F36-4806-9FCA-6D559E13F53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DF088C-F3C0-4E72-84B2-47EEFF55F1BC}">
      <dgm:prSet phldrT="[Текст]"/>
      <dgm:spPr>
        <a:solidFill>
          <a:srgbClr val="0070C0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повышенный</a:t>
          </a:r>
          <a:endParaRPr lang="ru-RU" dirty="0"/>
        </a:p>
      </dgm:t>
    </dgm:pt>
    <dgm:pt modelId="{30F5E878-89F8-4007-AA8F-E813709D0FD2}" type="parTrans" cxnId="{D2637F59-CD1D-4CAE-A011-4876026DD220}">
      <dgm:prSet/>
      <dgm:spPr/>
      <dgm:t>
        <a:bodyPr/>
        <a:lstStyle/>
        <a:p>
          <a:endParaRPr lang="ru-RU"/>
        </a:p>
      </dgm:t>
    </dgm:pt>
    <dgm:pt modelId="{92177D8E-95D0-4559-BA5E-6E785BFDC361}" type="sibTrans" cxnId="{D2637F59-CD1D-4CAE-A011-4876026DD220}">
      <dgm:prSet/>
      <dgm:spPr/>
      <dgm:t>
        <a:bodyPr/>
        <a:lstStyle/>
        <a:p>
          <a:endParaRPr lang="ru-RU"/>
        </a:p>
      </dgm:t>
    </dgm:pt>
    <dgm:pt modelId="{7D941083-615C-49AF-A010-7477D366B948}">
      <dgm:prSet phldrT="[Текст]"/>
      <dgm:spPr>
        <a:solidFill>
          <a:srgbClr val="FFFF00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высокий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95EAACA-1E77-4F2C-98AB-7FDA5FA05652}" type="parTrans" cxnId="{8681200C-43BF-4796-891E-9FE897A25962}">
      <dgm:prSet/>
      <dgm:spPr/>
      <dgm:t>
        <a:bodyPr/>
        <a:lstStyle/>
        <a:p>
          <a:endParaRPr lang="ru-RU"/>
        </a:p>
      </dgm:t>
    </dgm:pt>
    <dgm:pt modelId="{C270250D-C876-4450-830A-6C693CF5A70C}" type="sibTrans" cxnId="{8681200C-43BF-4796-891E-9FE897A25962}">
      <dgm:prSet/>
      <dgm:spPr/>
      <dgm:t>
        <a:bodyPr/>
        <a:lstStyle/>
        <a:p>
          <a:endParaRPr lang="ru-RU"/>
        </a:p>
      </dgm:t>
    </dgm:pt>
    <dgm:pt modelId="{94AAB012-8262-4C9A-B7BD-6592DE9940BF}">
      <dgm:prSet phldrT="[Текст]"/>
      <dgm:spPr>
        <a:solidFill>
          <a:srgbClr val="FF0000"/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критический</a:t>
          </a:r>
          <a:endParaRPr lang="ru-RU" dirty="0"/>
        </a:p>
      </dgm:t>
    </dgm:pt>
    <dgm:pt modelId="{B78699D7-E4E7-4173-AAF5-C6110EB4F3D6}" type="parTrans" cxnId="{BB4A08B0-05E0-4C80-BED5-2EBE9B78DE46}">
      <dgm:prSet/>
      <dgm:spPr/>
      <dgm:t>
        <a:bodyPr/>
        <a:lstStyle/>
        <a:p>
          <a:endParaRPr lang="ru-RU"/>
        </a:p>
      </dgm:t>
    </dgm:pt>
    <dgm:pt modelId="{3331885A-6D33-4F38-A7E1-FB6C9D52EC4C}" type="sibTrans" cxnId="{BB4A08B0-05E0-4C80-BED5-2EBE9B78DE46}">
      <dgm:prSet/>
      <dgm:spPr/>
      <dgm:t>
        <a:bodyPr/>
        <a:lstStyle/>
        <a:p>
          <a:endParaRPr lang="ru-RU"/>
        </a:p>
      </dgm:t>
    </dgm:pt>
    <dgm:pt modelId="{AD3496D1-F88A-4036-AC76-054E8F599A8A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b="1" dirty="0" smtClean="0"/>
            <a:t>информация об угрозе террористического акта</a:t>
          </a:r>
          <a:endParaRPr lang="ru-RU" b="1" dirty="0"/>
        </a:p>
      </dgm:t>
    </dgm:pt>
    <dgm:pt modelId="{014789A8-EF8D-46C6-89DD-63CE684E336B}" type="parTrans" cxnId="{CC219D28-8764-40C7-99AA-A3082A5542AF}">
      <dgm:prSet/>
      <dgm:spPr/>
      <dgm:t>
        <a:bodyPr/>
        <a:lstStyle/>
        <a:p>
          <a:endParaRPr lang="ru-RU"/>
        </a:p>
      </dgm:t>
    </dgm:pt>
    <dgm:pt modelId="{366478C3-721D-4B23-A288-BCE4552E2FF1}" type="sibTrans" cxnId="{CC219D28-8764-40C7-99AA-A3082A5542AF}">
      <dgm:prSet/>
      <dgm:spPr/>
      <dgm:t>
        <a:bodyPr/>
        <a:lstStyle/>
        <a:p>
          <a:endParaRPr lang="ru-RU"/>
        </a:p>
      </dgm:t>
    </dgm:pt>
    <dgm:pt modelId="{DEC817E0-ADF2-4589-86C7-0176A300C4DE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b="1" dirty="0" smtClean="0"/>
            <a:t>информация об угрозе подтверждена</a:t>
          </a:r>
          <a:endParaRPr lang="ru-RU" b="1" dirty="0"/>
        </a:p>
      </dgm:t>
    </dgm:pt>
    <dgm:pt modelId="{77B04D89-B3A5-42FD-B7BC-302BD1ADE3B9}" type="parTrans" cxnId="{15E7C69D-46DB-40A9-91D8-8FEA91032C50}">
      <dgm:prSet/>
      <dgm:spPr/>
      <dgm:t>
        <a:bodyPr/>
        <a:lstStyle/>
        <a:p>
          <a:endParaRPr lang="ru-RU"/>
        </a:p>
      </dgm:t>
    </dgm:pt>
    <dgm:pt modelId="{537B41E2-109F-4D9C-8C7A-B513BF755451}" type="sibTrans" cxnId="{15E7C69D-46DB-40A9-91D8-8FEA91032C50}">
      <dgm:prSet/>
      <dgm:spPr/>
      <dgm:t>
        <a:bodyPr/>
        <a:lstStyle/>
        <a:p>
          <a:endParaRPr lang="ru-RU"/>
        </a:p>
      </dgm:t>
    </dgm:pt>
    <dgm:pt modelId="{3E58F344-44DD-443C-9705-3FD80FD2BBFE}">
      <dgm:prSet/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b="1" dirty="0" smtClean="0"/>
            <a:t>известны время и место террористического акта или он уже совершён</a:t>
          </a:r>
          <a:endParaRPr lang="ru-RU" b="1" dirty="0"/>
        </a:p>
      </dgm:t>
    </dgm:pt>
    <dgm:pt modelId="{49694787-D7B4-47C8-9649-9C15C66BF60E}" type="parTrans" cxnId="{AE574082-802F-4263-AA46-B993B149FE4B}">
      <dgm:prSet/>
      <dgm:spPr/>
      <dgm:t>
        <a:bodyPr/>
        <a:lstStyle/>
        <a:p>
          <a:endParaRPr lang="ru-RU"/>
        </a:p>
      </dgm:t>
    </dgm:pt>
    <dgm:pt modelId="{073B6737-64C5-4A36-9A27-EFFEEF968A6B}" type="sibTrans" cxnId="{AE574082-802F-4263-AA46-B993B149FE4B}">
      <dgm:prSet/>
      <dgm:spPr/>
      <dgm:t>
        <a:bodyPr/>
        <a:lstStyle/>
        <a:p>
          <a:endParaRPr lang="ru-RU"/>
        </a:p>
      </dgm:t>
    </dgm:pt>
    <dgm:pt modelId="{D333C9DE-D2E6-42E1-90FC-F7D1A7CE452E}" type="pres">
      <dgm:prSet presAssocID="{1CA18DBB-9F36-4806-9FCA-6D559E13F5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8DC27D-05EA-4445-BE78-A5D3CAF377F4}" type="pres">
      <dgm:prSet presAssocID="{69DF088C-F3C0-4E72-84B2-47EEFF55F1BC}" presName="composite" presStyleCnt="0"/>
      <dgm:spPr/>
    </dgm:pt>
    <dgm:pt modelId="{B5371647-3D28-461F-80E1-1B077ADB4529}" type="pres">
      <dgm:prSet presAssocID="{69DF088C-F3C0-4E72-84B2-47EEFF55F1B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3D061-5E48-43EB-8D7A-FCCF77188E68}" type="pres">
      <dgm:prSet presAssocID="{69DF088C-F3C0-4E72-84B2-47EEFF55F1B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DEF88-D549-4CCE-BC8E-4B0D4C317883}" type="pres">
      <dgm:prSet presAssocID="{92177D8E-95D0-4559-BA5E-6E785BFDC361}" presName="space" presStyleCnt="0"/>
      <dgm:spPr/>
    </dgm:pt>
    <dgm:pt modelId="{27D3D0AB-885A-4C0C-A3D5-30BD52D01AB1}" type="pres">
      <dgm:prSet presAssocID="{7D941083-615C-49AF-A010-7477D366B948}" presName="composite" presStyleCnt="0"/>
      <dgm:spPr/>
    </dgm:pt>
    <dgm:pt modelId="{818740DA-286C-403B-965F-1D1CB4416971}" type="pres">
      <dgm:prSet presAssocID="{7D941083-615C-49AF-A010-7477D366B94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343F3-CB5E-406B-8003-08F12F12D5AC}" type="pres">
      <dgm:prSet presAssocID="{7D941083-615C-49AF-A010-7477D366B94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DE0678-6131-4158-B1A4-B5666DDB53AB}" type="pres">
      <dgm:prSet presAssocID="{C270250D-C876-4450-830A-6C693CF5A70C}" presName="space" presStyleCnt="0"/>
      <dgm:spPr/>
    </dgm:pt>
    <dgm:pt modelId="{17D380A2-7FEB-4EB1-ABC0-3B701BBD3CB4}" type="pres">
      <dgm:prSet presAssocID="{94AAB012-8262-4C9A-B7BD-6592DE9940BF}" presName="composite" presStyleCnt="0"/>
      <dgm:spPr/>
    </dgm:pt>
    <dgm:pt modelId="{4859128C-9DC8-4D27-95A8-C29C9708329F}" type="pres">
      <dgm:prSet presAssocID="{94AAB012-8262-4C9A-B7BD-6592DE9940B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78C61-5246-4F7B-BECC-3A177A39DBA1}" type="pres">
      <dgm:prSet presAssocID="{94AAB012-8262-4C9A-B7BD-6592DE9940B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3A8A89-60B9-44BB-B2E3-C80E0ABBD114}" type="presOf" srcId="{1CA18DBB-9F36-4806-9FCA-6D559E13F532}" destId="{D333C9DE-D2E6-42E1-90FC-F7D1A7CE452E}" srcOrd="0" destOrd="0" presId="urn:microsoft.com/office/officeart/2005/8/layout/hList1"/>
    <dgm:cxn modelId="{8681200C-43BF-4796-891E-9FE897A25962}" srcId="{1CA18DBB-9F36-4806-9FCA-6D559E13F532}" destId="{7D941083-615C-49AF-A010-7477D366B948}" srcOrd="1" destOrd="0" parTransId="{195EAACA-1E77-4F2C-98AB-7FDA5FA05652}" sibTransId="{C270250D-C876-4450-830A-6C693CF5A70C}"/>
    <dgm:cxn modelId="{8B3BBEEC-AC14-4664-9E25-82E9518866D2}" type="presOf" srcId="{DEC817E0-ADF2-4589-86C7-0176A300C4DE}" destId="{7B3343F3-CB5E-406B-8003-08F12F12D5AC}" srcOrd="0" destOrd="0" presId="urn:microsoft.com/office/officeart/2005/8/layout/hList1"/>
    <dgm:cxn modelId="{CC219D28-8764-40C7-99AA-A3082A5542AF}" srcId="{69DF088C-F3C0-4E72-84B2-47EEFF55F1BC}" destId="{AD3496D1-F88A-4036-AC76-054E8F599A8A}" srcOrd="0" destOrd="0" parTransId="{014789A8-EF8D-46C6-89DD-63CE684E336B}" sibTransId="{366478C3-721D-4B23-A288-BCE4552E2FF1}"/>
    <dgm:cxn modelId="{88F17432-A8D8-42B9-B2C4-028D70CFA208}" type="presOf" srcId="{7D941083-615C-49AF-A010-7477D366B948}" destId="{818740DA-286C-403B-965F-1D1CB4416971}" srcOrd="0" destOrd="0" presId="urn:microsoft.com/office/officeart/2005/8/layout/hList1"/>
    <dgm:cxn modelId="{204FFB59-8F08-44E5-93E1-54B3CF2C5802}" type="presOf" srcId="{94AAB012-8262-4C9A-B7BD-6592DE9940BF}" destId="{4859128C-9DC8-4D27-95A8-C29C9708329F}" srcOrd="0" destOrd="0" presId="urn:microsoft.com/office/officeart/2005/8/layout/hList1"/>
    <dgm:cxn modelId="{D2637F59-CD1D-4CAE-A011-4876026DD220}" srcId="{1CA18DBB-9F36-4806-9FCA-6D559E13F532}" destId="{69DF088C-F3C0-4E72-84B2-47EEFF55F1BC}" srcOrd="0" destOrd="0" parTransId="{30F5E878-89F8-4007-AA8F-E813709D0FD2}" sibTransId="{92177D8E-95D0-4559-BA5E-6E785BFDC361}"/>
    <dgm:cxn modelId="{065D179B-2856-4603-BB51-8275539F3E55}" type="presOf" srcId="{69DF088C-F3C0-4E72-84B2-47EEFF55F1BC}" destId="{B5371647-3D28-461F-80E1-1B077ADB4529}" srcOrd="0" destOrd="0" presId="urn:microsoft.com/office/officeart/2005/8/layout/hList1"/>
    <dgm:cxn modelId="{BB4A08B0-05E0-4C80-BED5-2EBE9B78DE46}" srcId="{1CA18DBB-9F36-4806-9FCA-6D559E13F532}" destId="{94AAB012-8262-4C9A-B7BD-6592DE9940BF}" srcOrd="2" destOrd="0" parTransId="{B78699D7-E4E7-4173-AAF5-C6110EB4F3D6}" sibTransId="{3331885A-6D33-4F38-A7E1-FB6C9D52EC4C}"/>
    <dgm:cxn modelId="{15E7C69D-46DB-40A9-91D8-8FEA91032C50}" srcId="{7D941083-615C-49AF-A010-7477D366B948}" destId="{DEC817E0-ADF2-4589-86C7-0176A300C4DE}" srcOrd="0" destOrd="0" parTransId="{77B04D89-B3A5-42FD-B7BC-302BD1ADE3B9}" sibTransId="{537B41E2-109F-4D9C-8C7A-B513BF755451}"/>
    <dgm:cxn modelId="{4874BDC1-7932-448C-A605-3897292FD7BB}" type="presOf" srcId="{AD3496D1-F88A-4036-AC76-054E8F599A8A}" destId="{12B3D061-5E48-43EB-8D7A-FCCF77188E68}" srcOrd="0" destOrd="0" presId="urn:microsoft.com/office/officeart/2005/8/layout/hList1"/>
    <dgm:cxn modelId="{AE574082-802F-4263-AA46-B993B149FE4B}" srcId="{94AAB012-8262-4C9A-B7BD-6592DE9940BF}" destId="{3E58F344-44DD-443C-9705-3FD80FD2BBFE}" srcOrd="0" destOrd="0" parTransId="{49694787-D7B4-47C8-9649-9C15C66BF60E}" sibTransId="{073B6737-64C5-4A36-9A27-EFFEEF968A6B}"/>
    <dgm:cxn modelId="{9B031246-2C7B-4D56-8B56-C137D25BC4CA}" type="presOf" srcId="{3E58F344-44DD-443C-9705-3FD80FD2BBFE}" destId="{35178C61-5246-4F7B-BECC-3A177A39DBA1}" srcOrd="0" destOrd="0" presId="urn:microsoft.com/office/officeart/2005/8/layout/hList1"/>
    <dgm:cxn modelId="{137D05D5-BF55-46CE-AE3A-1087082100B5}" type="presParOf" srcId="{D333C9DE-D2E6-42E1-90FC-F7D1A7CE452E}" destId="{048DC27D-05EA-4445-BE78-A5D3CAF377F4}" srcOrd="0" destOrd="0" presId="urn:microsoft.com/office/officeart/2005/8/layout/hList1"/>
    <dgm:cxn modelId="{70796C6F-C8DB-49E0-9D98-9207F03F0D2D}" type="presParOf" srcId="{048DC27D-05EA-4445-BE78-A5D3CAF377F4}" destId="{B5371647-3D28-461F-80E1-1B077ADB4529}" srcOrd="0" destOrd="0" presId="urn:microsoft.com/office/officeart/2005/8/layout/hList1"/>
    <dgm:cxn modelId="{A1E5CA77-F8E6-4753-933D-C22617F96857}" type="presParOf" srcId="{048DC27D-05EA-4445-BE78-A5D3CAF377F4}" destId="{12B3D061-5E48-43EB-8D7A-FCCF77188E68}" srcOrd="1" destOrd="0" presId="urn:microsoft.com/office/officeart/2005/8/layout/hList1"/>
    <dgm:cxn modelId="{595ED203-C799-4112-988D-8A49DDA8520D}" type="presParOf" srcId="{D333C9DE-D2E6-42E1-90FC-F7D1A7CE452E}" destId="{FBFDEF88-D549-4CCE-BC8E-4B0D4C317883}" srcOrd="1" destOrd="0" presId="urn:microsoft.com/office/officeart/2005/8/layout/hList1"/>
    <dgm:cxn modelId="{F39FFFAC-74EB-4AF4-8F3D-BD1C56AFAAAA}" type="presParOf" srcId="{D333C9DE-D2E6-42E1-90FC-F7D1A7CE452E}" destId="{27D3D0AB-885A-4C0C-A3D5-30BD52D01AB1}" srcOrd="2" destOrd="0" presId="urn:microsoft.com/office/officeart/2005/8/layout/hList1"/>
    <dgm:cxn modelId="{8B08F2AB-15E0-46A0-9684-82B31123975F}" type="presParOf" srcId="{27D3D0AB-885A-4C0C-A3D5-30BD52D01AB1}" destId="{818740DA-286C-403B-965F-1D1CB4416971}" srcOrd="0" destOrd="0" presId="urn:microsoft.com/office/officeart/2005/8/layout/hList1"/>
    <dgm:cxn modelId="{971D4D81-3282-4872-BB5C-7663409968D8}" type="presParOf" srcId="{27D3D0AB-885A-4C0C-A3D5-30BD52D01AB1}" destId="{7B3343F3-CB5E-406B-8003-08F12F12D5AC}" srcOrd="1" destOrd="0" presId="urn:microsoft.com/office/officeart/2005/8/layout/hList1"/>
    <dgm:cxn modelId="{ACB72E1B-3507-456C-B968-41C817C96FEB}" type="presParOf" srcId="{D333C9DE-D2E6-42E1-90FC-F7D1A7CE452E}" destId="{A8DE0678-6131-4158-B1A4-B5666DDB53AB}" srcOrd="3" destOrd="0" presId="urn:microsoft.com/office/officeart/2005/8/layout/hList1"/>
    <dgm:cxn modelId="{E93CAFE4-A608-4FCA-B4D4-D8AE3011C518}" type="presParOf" srcId="{D333C9DE-D2E6-42E1-90FC-F7D1A7CE452E}" destId="{17D380A2-7FEB-4EB1-ABC0-3B701BBD3CB4}" srcOrd="4" destOrd="0" presId="urn:microsoft.com/office/officeart/2005/8/layout/hList1"/>
    <dgm:cxn modelId="{DF735FD1-FC81-48D0-A420-609775C9C34B}" type="presParOf" srcId="{17D380A2-7FEB-4EB1-ABC0-3B701BBD3CB4}" destId="{4859128C-9DC8-4D27-95A8-C29C9708329F}" srcOrd="0" destOrd="0" presId="urn:microsoft.com/office/officeart/2005/8/layout/hList1"/>
    <dgm:cxn modelId="{9EAF2CE8-2FA3-4F03-B0DC-79902E442A29}" type="presParOf" srcId="{17D380A2-7FEB-4EB1-ABC0-3B701BBD3CB4}" destId="{35178C61-5246-4F7B-BECC-3A177A39DBA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71647-3D28-461F-80E1-1B077ADB4529}">
      <dsp:nvSpPr>
        <dsp:cNvPr id="0" name=""/>
        <dsp:cNvSpPr/>
      </dsp:nvSpPr>
      <dsp:spPr>
        <a:xfrm>
          <a:off x="2565" y="1997080"/>
          <a:ext cx="2501152" cy="5472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повышенный</a:t>
          </a:r>
          <a:endParaRPr lang="ru-RU" sz="1900" kern="1200" dirty="0"/>
        </a:p>
      </dsp:txBody>
      <dsp:txXfrm>
        <a:off x="2565" y="1997080"/>
        <a:ext cx="2501152" cy="547200"/>
      </dsp:txXfrm>
    </dsp:sp>
    <dsp:sp modelId="{12B3D061-5E48-43EB-8D7A-FCCF77188E68}">
      <dsp:nvSpPr>
        <dsp:cNvPr id="0" name=""/>
        <dsp:cNvSpPr/>
      </dsp:nvSpPr>
      <dsp:spPr>
        <a:xfrm>
          <a:off x="2565" y="2544280"/>
          <a:ext cx="2501152" cy="15793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информация об угрозе террористического акта</a:t>
          </a:r>
          <a:endParaRPr lang="ru-RU" sz="1900" b="1" kern="1200" dirty="0"/>
        </a:p>
      </dsp:txBody>
      <dsp:txXfrm>
        <a:off x="2565" y="2544280"/>
        <a:ext cx="2501152" cy="1579318"/>
      </dsp:txXfrm>
    </dsp:sp>
    <dsp:sp modelId="{818740DA-286C-403B-965F-1D1CB4416971}">
      <dsp:nvSpPr>
        <dsp:cNvPr id="0" name=""/>
        <dsp:cNvSpPr/>
      </dsp:nvSpPr>
      <dsp:spPr>
        <a:xfrm>
          <a:off x="2853879" y="1997080"/>
          <a:ext cx="2501152" cy="54720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высокий</a:t>
          </a:r>
          <a:endParaRPr lang="ru-RU" sz="19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853879" y="1997080"/>
        <a:ext cx="2501152" cy="547200"/>
      </dsp:txXfrm>
    </dsp:sp>
    <dsp:sp modelId="{7B3343F3-CB5E-406B-8003-08F12F12D5AC}">
      <dsp:nvSpPr>
        <dsp:cNvPr id="0" name=""/>
        <dsp:cNvSpPr/>
      </dsp:nvSpPr>
      <dsp:spPr>
        <a:xfrm>
          <a:off x="2853879" y="2544280"/>
          <a:ext cx="2501152" cy="15793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информация об угрозе подтверждена</a:t>
          </a:r>
          <a:endParaRPr lang="ru-RU" sz="1900" b="1" kern="1200" dirty="0"/>
        </a:p>
      </dsp:txBody>
      <dsp:txXfrm>
        <a:off x="2853879" y="2544280"/>
        <a:ext cx="2501152" cy="1579318"/>
      </dsp:txXfrm>
    </dsp:sp>
    <dsp:sp modelId="{4859128C-9DC8-4D27-95A8-C29C9708329F}">
      <dsp:nvSpPr>
        <dsp:cNvPr id="0" name=""/>
        <dsp:cNvSpPr/>
      </dsp:nvSpPr>
      <dsp:spPr>
        <a:xfrm>
          <a:off x="5705193" y="1997080"/>
          <a:ext cx="2501152" cy="547200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критический</a:t>
          </a:r>
          <a:endParaRPr lang="ru-RU" sz="1900" kern="1200" dirty="0"/>
        </a:p>
      </dsp:txBody>
      <dsp:txXfrm>
        <a:off x="5705193" y="1997080"/>
        <a:ext cx="2501152" cy="547200"/>
      </dsp:txXfrm>
    </dsp:sp>
    <dsp:sp modelId="{35178C61-5246-4F7B-BECC-3A177A39DBA1}">
      <dsp:nvSpPr>
        <dsp:cNvPr id="0" name=""/>
        <dsp:cNvSpPr/>
      </dsp:nvSpPr>
      <dsp:spPr>
        <a:xfrm>
          <a:off x="5705193" y="2544280"/>
          <a:ext cx="2501152" cy="15793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известны время и место террористического акта или он уже совершён</a:t>
          </a:r>
          <a:endParaRPr lang="ru-RU" sz="1900" b="1" kern="1200" dirty="0"/>
        </a:p>
      </dsp:txBody>
      <dsp:txXfrm>
        <a:off x="5705193" y="2544280"/>
        <a:ext cx="2501152" cy="1579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6F839-9FCB-4C08-8CD6-B5D63C5CD5B1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49B7B-791A-4D29-8F0E-CE2B4304DC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451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74041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4180FC-1A31-4408-A2A6-71D526E2321A}" type="datetime1">
              <a:rPr lang="ru-RU" smtClean="0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0537B-CE7B-4AD0-822A-002C14D95C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305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8A747B-36C9-48CE-8813-01ECC5F9063C}" type="datetime1">
              <a:rPr lang="ru-RU" smtClean="0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CF6617-3E33-43B0-BFAE-2BFCC24EEA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092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437BB5-FC32-4B2A-9E0E-58FB5D63A1CC}" type="datetime1">
              <a:rPr lang="ru-RU" smtClean="0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53FB-1577-47AF-B8E5-E1B390714C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021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9051"/>
            <a:ext cx="8229600" cy="1143000"/>
          </a:xfrm>
        </p:spPr>
        <p:txBody>
          <a:bodyPr>
            <a:normAutofit/>
          </a:bodyPr>
          <a:lstStyle>
            <a:lvl1pPr>
              <a:defRPr sz="3200">
                <a:latin typeface="Impac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600201"/>
            <a:ext cx="7005464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107950" y="1604433"/>
            <a:ext cx="1943100" cy="1441451"/>
          </a:xfrm>
          <a:ln w="31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endParaRPr lang="ru-RU" noProof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1"/>
          </p:nvPr>
        </p:nvSpPr>
        <p:spPr>
          <a:xfrm>
            <a:off x="107504" y="3140969"/>
            <a:ext cx="1943100" cy="1441451"/>
          </a:xfrm>
          <a:ln w="31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>
              <a:defRPr lang="ru-RU" sz="2000"/>
            </a:lvl1pPr>
          </a:lstStyle>
          <a:p>
            <a:pPr lvl="0"/>
            <a:endParaRPr lang="ru-RU" noProof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2"/>
          </p:nvPr>
        </p:nvSpPr>
        <p:spPr>
          <a:xfrm>
            <a:off x="107504" y="4677141"/>
            <a:ext cx="1943100" cy="1441451"/>
          </a:xfrm>
          <a:ln w="31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>
              <a:defRPr lang="ru-RU" sz="2000"/>
            </a:lvl1pPr>
          </a:lstStyle>
          <a:p>
            <a:pPr lvl="0"/>
            <a:endParaRPr lang="ru-RU" noProof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3"/>
          </p:nvPr>
        </p:nvSpPr>
        <p:spPr>
          <a:xfrm>
            <a:off x="6975475" y="6424085"/>
            <a:ext cx="2133600" cy="36618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0C1605-1ABD-423B-A0A7-C2795A942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258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634E8C-71E6-495C-BD35-7DA45634BCDF}" type="datetime1">
              <a:rPr lang="ru-RU" smtClean="0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D213CC-13C4-4F20-9320-22B2A36F16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65090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165942-23BE-43F2-8B48-D44C6E0739DF}" type="datetime1">
              <a:rPr lang="ru-RU" smtClean="0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0A9A9-109F-4B94-BF8C-E0D73056EB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690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BA6767-A6BC-436E-A85A-740E69E179BD}" type="datetime1">
              <a:rPr lang="ru-RU" smtClean="0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22786-B056-4030-915D-25F8A93CB0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778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F62811-EF75-4898-A68F-416583423B1E}" type="datetime1">
              <a:rPr lang="ru-RU" smtClean="0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D2BEA-7386-4A93-9002-11354F0E09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760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9BABD-BE17-4145-8AA6-89D1E574E5EC}" type="datetime1">
              <a:rPr lang="ru-RU" smtClean="0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3FA04-81D0-4287-B2B0-93C9B630F9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775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217780-89BC-4FD4-B6BA-86DE04BD63EE}" type="datetime1">
              <a:rPr lang="ru-RU" smtClean="0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BC2C3C-068A-4109-A723-2ACBD74783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26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6391E-3F53-4C0E-94B2-680F99466AD1}" type="datetime1">
              <a:rPr lang="ru-RU" smtClean="0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649E9-2A1A-44D5-9F09-B3EE622665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504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479D0F-0A8D-46D5-9F65-53E15901096B}" type="datetime1">
              <a:rPr lang="ru-RU" smtClean="0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7EEC0-CF12-4CF6-856B-43A00B4C4C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927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9634E8C-71E6-495C-BD35-7DA45634BCDF}" type="datetime1">
              <a:rPr lang="ru-RU" smtClean="0"/>
              <a:pPr>
                <a:defRPr/>
              </a:pPr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D213CC-13C4-4F20-9320-22B2A36F16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4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66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Users\Администратор\Desktop\Pichyginy_ot_Jakovenko\lopa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508" y="260648"/>
            <a:ext cx="83710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0" y="1826686"/>
            <a:ext cx="9144000" cy="18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endParaRPr lang="ru-RU" sz="3200" b="1" spc="1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  <a:p>
            <a:pPr algn="ctr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spc="1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ТЕМА: </a:t>
            </a:r>
            <a:r>
              <a:rPr lang="ru-RU" sz="32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«Действия граждан при установлении уровней террористической опасности»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392" y="188640"/>
            <a:ext cx="763129" cy="138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92491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:\ОТДЕЛ  ОПиР\Пестов А.Г\Антитеррор\СВЕТОФОР\УРОВНИ ТО - ДЕЙСТВИЯ РУКОВОДИТЕЛ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870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:\ОТДЕЛ  ОПиР\Пестов А.Г\Антитеррор\СВЕТОФОР\Уровни ТО для граждан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028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>
                <a:solidFill>
                  <a:schemeClr val="bg1"/>
                </a:solidFill>
              </a:rPr>
              <a:t>При установлении </a:t>
            </a:r>
            <a:r>
              <a:rPr lang="ru-RU" sz="1700" b="1" dirty="0">
                <a:solidFill>
                  <a:srgbClr val="00B0F0"/>
                </a:solidFill>
              </a:rPr>
              <a:t>«синего» </a:t>
            </a:r>
            <a:r>
              <a:rPr lang="ru-RU" sz="1700" b="1" dirty="0">
                <a:solidFill>
                  <a:schemeClr val="bg1"/>
                </a:solidFill>
              </a:rPr>
              <a:t>уровня террористической </a:t>
            </a:r>
            <a:r>
              <a:rPr lang="ru-RU" sz="1700" b="1" dirty="0" smtClean="0">
                <a:solidFill>
                  <a:schemeClr val="bg1"/>
                </a:solidFill>
              </a:rPr>
              <a:t>опасности гражданам  </a:t>
            </a:r>
            <a:r>
              <a:rPr lang="ru-RU" sz="1700" b="1" dirty="0">
                <a:solidFill>
                  <a:schemeClr val="bg1"/>
                </a:solidFill>
              </a:rPr>
              <a:t>рекомендуется:</a:t>
            </a:r>
          </a:p>
          <a:p>
            <a:pPr indent="355600" algn="just"/>
            <a:r>
              <a:rPr lang="ru-RU" sz="1700" b="1" dirty="0" smtClean="0">
                <a:solidFill>
                  <a:schemeClr val="bg1"/>
                </a:solidFill>
              </a:rPr>
              <a:t>1</a:t>
            </a:r>
            <a:r>
              <a:rPr lang="ru-RU" sz="1700" b="1" dirty="0">
                <a:solidFill>
                  <a:schemeClr val="bg1"/>
                </a:solidFill>
              </a:rPr>
              <a:t>. При нахождении на улице, в местах массового пребывания людей, общественном транспорте обращать внимание на:</a:t>
            </a:r>
          </a:p>
          <a:p>
            <a:pPr marL="719138" algn="just"/>
            <a:r>
              <a:rPr lang="ru-RU" sz="1700" b="1" dirty="0">
                <a:solidFill>
                  <a:schemeClr val="bg1"/>
                </a:solidFill>
              </a:rPr>
              <a:t>•	внешний вид окружающих (одежда не соответствует времени года либо создается впечатление, что под ней находится какой-то посторонний предмет);</a:t>
            </a:r>
          </a:p>
          <a:p>
            <a:pPr marL="719138" algn="just"/>
            <a:r>
              <a:rPr lang="ru-RU" sz="1700" b="1" dirty="0">
                <a:solidFill>
                  <a:schemeClr val="bg1"/>
                </a:solidFill>
              </a:rPr>
              <a:t>•	странности в поведении окружающих (проявление нервозности, напряженного состояния, постоянное оглядывание по сторонам, неразборчивое бормотание, попытки избежать встречи с сотрудниками правоохранительных органов);</a:t>
            </a:r>
          </a:p>
          <a:p>
            <a:pPr marL="719138" algn="just"/>
            <a:r>
              <a:rPr lang="ru-RU" sz="1700" b="1" dirty="0">
                <a:solidFill>
                  <a:schemeClr val="bg1"/>
                </a:solidFill>
              </a:rPr>
              <a:t>•	брошенные автомобили, подозрительные предметы (мешки, сумки, рюкзаки, чемоданы, пакеты, из которых могут быть видны электрические провода, электрические приборы и т.п.).</a:t>
            </a:r>
          </a:p>
          <a:p>
            <a:pPr indent="355600" algn="just"/>
            <a:r>
              <a:rPr lang="ru-RU" sz="1700" b="1" dirty="0" smtClean="0">
                <a:solidFill>
                  <a:schemeClr val="bg1"/>
                </a:solidFill>
              </a:rPr>
              <a:t>2</a:t>
            </a:r>
            <a:r>
              <a:rPr lang="ru-RU" sz="1700" b="1" dirty="0">
                <a:solidFill>
                  <a:schemeClr val="bg1"/>
                </a:solidFill>
              </a:rPr>
              <a:t>. Обо всех подозрительных ситуациях незамедлительно сообщать сотрудникам правоохранительных органов.</a:t>
            </a:r>
          </a:p>
          <a:p>
            <a:pPr indent="355600" algn="just"/>
            <a:r>
              <a:rPr lang="ru-RU" sz="1700" b="1" dirty="0" smtClean="0">
                <a:solidFill>
                  <a:schemeClr val="bg1"/>
                </a:solidFill>
              </a:rPr>
              <a:t>3</a:t>
            </a:r>
            <a:r>
              <a:rPr lang="ru-RU" sz="1700" b="1" dirty="0">
                <a:solidFill>
                  <a:schemeClr val="bg1"/>
                </a:solidFill>
              </a:rPr>
              <a:t>. Оказывать содействие правоохранительным органам.</a:t>
            </a:r>
          </a:p>
          <a:p>
            <a:pPr indent="355600" algn="just"/>
            <a:r>
              <a:rPr lang="ru-RU" sz="1700" b="1" dirty="0" smtClean="0">
                <a:solidFill>
                  <a:schemeClr val="bg1"/>
                </a:solidFill>
              </a:rPr>
              <a:t>4.Относиться </a:t>
            </a:r>
            <a:r>
              <a:rPr lang="ru-RU" sz="1700" b="1" dirty="0">
                <a:solidFill>
                  <a:schemeClr val="bg1"/>
                </a:solidFill>
              </a:rPr>
              <a:t>с пониманием и терпением к повышенному вниманию правоохранительных органов.</a:t>
            </a:r>
          </a:p>
          <a:p>
            <a:pPr indent="355600" algn="just"/>
            <a:r>
              <a:rPr lang="ru-RU" sz="1700" b="1" dirty="0" smtClean="0">
                <a:solidFill>
                  <a:schemeClr val="bg1"/>
                </a:solidFill>
              </a:rPr>
              <a:t>5</a:t>
            </a:r>
            <a:r>
              <a:rPr lang="ru-RU" sz="1700" b="1" dirty="0">
                <a:solidFill>
                  <a:schemeClr val="bg1"/>
                </a:solidFill>
              </a:rPr>
              <a:t>. Не принимать от незнакомых людей свертки, коробки, сумки, рюкзаки, чемоданы и другие сомнительные предметы даже на временное хранение, а также для транспортировки. При обнаружении подозрительных предметов не приближаться к ним, не трогать, не вскрывать и не передвигать.</a:t>
            </a:r>
          </a:p>
          <a:p>
            <a:pPr indent="355600" algn="just"/>
            <a:r>
              <a:rPr lang="ru-RU" sz="1700" b="1" dirty="0" smtClean="0">
                <a:solidFill>
                  <a:schemeClr val="bg1"/>
                </a:solidFill>
              </a:rPr>
              <a:t>6</a:t>
            </a:r>
            <a:r>
              <a:rPr lang="ru-RU" sz="1700" b="1" dirty="0">
                <a:solidFill>
                  <a:schemeClr val="bg1"/>
                </a:solidFill>
              </a:rPr>
              <a:t>. Разъяснить в семье пожилым людям и детям, что любой предмет, найденный на улице или в подъезде, может представлять опасность для их жизни.</a:t>
            </a:r>
          </a:p>
          <a:p>
            <a:pPr indent="355600" algn="just"/>
            <a:r>
              <a:rPr lang="ru-RU" sz="1700" b="1" dirty="0" smtClean="0">
                <a:solidFill>
                  <a:schemeClr val="bg1"/>
                </a:solidFill>
              </a:rPr>
              <a:t>7</a:t>
            </a:r>
            <a:r>
              <a:rPr lang="ru-RU" sz="1700" b="1" dirty="0">
                <a:solidFill>
                  <a:schemeClr val="bg1"/>
                </a:solidFill>
              </a:rPr>
              <a:t>. Быть в курсе происходящих событий (следить за новостями по телевидению, радио, сети «Интернет»).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-27384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>
                <a:solidFill>
                  <a:srgbClr val="00B0F0"/>
                </a:solidFill>
              </a:rPr>
              <a:t>«СИНИЙ» </a:t>
            </a:r>
            <a:r>
              <a:rPr lang="ru-RU" sz="2000" b="1" dirty="0">
                <a:solidFill>
                  <a:srgbClr val="00B0F0"/>
                </a:solidFill>
              </a:rPr>
              <a:t>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0243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Документы по Светофору\sinii1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0" t="18085" r="2136" b="8607"/>
          <a:stretch/>
        </p:blipFill>
        <p:spPr bwMode="auto">
          <a:xfrm>
            <a:off x="1331640" y="0"/>
            <a:ext cx="6857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98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1" dirty="0">
                <a:solidFill>
                  <a:schemeClr val="bg1"/>
                </a:solidFill>
              </a:rPr>
              <a:t>Наряду с действиями, осуществляемыми при установлении </a:t>
            </a:r>
            <a:r>
              <a:rPr lang="ru-RU" b="1" dirty="0">
                <a:solidFill>
                  <a:srgbClr val="00B0F0"/>
                </a:solidFill>
              </a:rPr>
              <a:t>«синего» </a:t>
            </a:r>
            <a:r>
              <a:rPr lang="ru-RU" b="1" dirty="0">
                <a:solidFill>
                  <a:schemeClr val="bg1"/>
                </a:solidFill>
              </a:rPr>
              <a:t>уровня террористической опасности, </a:t>
            </a:r>
            <a:r>
              <a:rPr lang="ru-RU" b="1" dirty="0" smtClean="0">
                <a:solidFill>
                  <a:schemeClr val="bg1"/>
                </a:solidFill>
              </a:rPr>
              <a:t>гражданам рекомендуется</a:t>
            </a:r>
            <a:r>
              <a:rPr lang="ru-RU" b="1" dirty="0">
                <a:solidFill>
                  <a:schemeClr val="bg1"/>
                </a:solidFill>
              </a:rPr>
              <a:t>:</a:t>
            </a:r>
          </a:p>
          <a:p>
            <a:pPr indent="355600" algn="just"/>
            <a:r>
              <a:rPr lang="ru-RU" b="1" dirty="0" smtClean="0">
                <a:solidFill>
                  <a:schemeClr val="bg1"/>
                </a:solidFill>
              </a:rPr>
              <a:t>1</a:t>
            </a:r>
            <a:r>
              <a:rPr lang="ru-RU" b="1" dirty="0">
                <a:solidFill>
                  <a:schemeClr val="bg1"/>
                </a:solidFill>
              </a:rPr>
              <a:t>. Воздержаться, по возможности, от посещения мест массового пребывания людей.</a:t>
            </a:r>
          </a:p>
          <a:p>
            <a:pPr indent="355600" algn="just"/>
            <a:r>
              <a:rPr lang="ru-RU" b="1" dirty="0" smtClean="0">
                <a:solidFill>
                  <a:schemeClr val="bg1"/>
                </a:solidFill>
              </a:rPr>
              <a:t>2</a:t>
            </a:r>
            <a:r>
              <a:rPr lang="ru-RU" b="1" dirty="0">
                <a:solidFill>
                  <a:schemeClr val="bg1"/>
                </a:solidFill>
              </a:rPr>
              <a:t>. При нахождении на улице (в общественном транспорте) иметь при себе документы, удостоверяющие личность. Предоставлять их для проверки по первому требованию сотрудников правоохранительных органов.</a:t>
            </a:r>
          </a:p>
          <a:p>
            <a:pPr indent="355600" algn="just"/>
            <a:r>
              <a:rPr lang="ru-RU" b="1" dirty="0" smtClean="0">
                <a:solidFill>
                  <a:schemeClr val="bg1"/>
                </a:solidFill>
              </a:rPr>
              <a:t>3</a:t>
            </a:r>
            <a:r>
              <a:rPr lang="ru-RU" b="1" dirty="0">
                <a:solidFill>
                  <a:schemeClr val="bg1"/>
                </a:solidFill>
              </a:rPr>
              <a:t>. При нахождении в общественных зданиях (торговых центрах, вокзалах, аэропортах и т.п.) обращать внимание на расположение запасных выходов и указателей путей эвакуации при пожаре.</a:t>
            </a:r>
          </a:p>
          <a:p>
            <a:pPr indent="355600" algn="just"/>
            <a:r>
              <a:rPr lang="ru-RU" b="1" dirty="0" smtClean="0">
                <a:solidFill>
                  <a:schemeClr val="bg1"/>
                </a:solidFill>
              </a:rPr>
              <a:t>4</a:t>
            </a:r>
            <a:r>
              <a:rPr lang="ru-RU" b="1" dirty="0">
                <a:solidFill>
                  <a:schemeClr val="bg1"/>
                </a:solidFill>
              </a:rPr>
              <a:t>. Обращать внимание на появление незнакомых людей и автомобилей на прилегающих к жилым домам территориях.</a:t>
            </a:r>
          </a:p>
          <a:p>
            <a:pPr indent="355600" algn="just"/>
            <a:r>
              <a:rPr lang="ru-RU" b="1" dirty="0" smtClean="0">
                <a:solidFill>
                  <a:schemeClr val="bg1"/>
                </a:solidFill>
              </a:rPr>
              <a:t>5</a:t>
            </a:r>
            <a:r>
              <a:rPr lang="ru-RU" b="1" dirty="0">
                <a:solidFill>
                  <a:schemeClr val="bg1"/>
                </a:solidFill>
              </a:rPr>
              <a:t>. Воздержаться от передвижения с крупногабаритными сумками, рюкзаками, чемоданами.</a:t>
            </a:r>
          </a:p>
          <a:p>
            <a:pPr indent="355600" algn="just"/>
            <a:r>
              <a:rPr lang="ru-RU" b="1" dirty="0" smtClean="0">
                <a:solidFill>
                  <a:schemeClr val="bg1"/>
                </a:solidFill>
              </a:rPr>
              <a:t>6</a:t>
            </a:r>
            <a:r>
              <a:rPr lang="ru-RU" b="1" dirty="0">
                <a:solidFill>
                  <a:schemeClr val="bg1"/>
                </a:solidFill>
              </a:rPr>
              <a:t>. Обсудить в семье план действий в случае возникновения чрезвычайной ситуации:</a:t>
            </a:r>
          </a:p>
          <a:p>
            <a:pPr marL="355600" indent="363538" algn="just"/>
            <a:r>
              <a:rPr lang="ru-RU" b="1" dirty="0">
                <a:solidFill>
                  <a:schemeClr val="bg1"/>
                </a:solidFill>
              </a:rPr>
              <a:t>•	определить место, где вы сможете встретиться с членами вашей семьи в экстренной ситуации;</a:t>
            </a:r>
          </a:p>
          <a:p>
            <a:pPr marL="355600" indent="363538" algn="just"/>
            <a:r>
              <a:rPr lang="ru-RU" b="1" dirty="0">
                <a:solidFill>
                  <a:schemeClr val="bg1"/>
                </a:solidFill>
              </a:rPr>
              <a:t>•	удостовериться, что у всех членов семьи есть номера телефонов других членов семьи, родственников и экстренных служб.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260648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solidFill>
                  <a:srgbClr val="FFFF00"/>
                </a:solidFill>
              </a:rPr>
              <a:t>«ЖЕЛТЫЙ»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564829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Документы по Светофору\zheltui1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3" t="18604" r="2628" b="8975"/>
          <a:stretch/>
        </p:blipFill>
        <p:spPr bwMode="auto">
          <a:xfrm>
            <a:off x="1430866" y="0"/>
            <a:ext cx="6858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4039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91299"/>
            <a:ext cx="8640960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1500" b="1" dirty="0">
                <a:solidFill>
                  <a:schemeClr val="bg1"/>
                </a:solidFill>
              </a:rPr>
              <a:t>Наряду с действиями, осуществляемыми при установлении </a:t>
            </a:r>
            <a:r>
              <a:rPr lang="ru-RU" sz="1500" b="1" dirty="0">
                <a:solidFill>
                  <a:srgbClr val="00B0F0"/>
                </a:solidFill>
              </a:rPr>
              <a:t>«синего» </a:t>
            </a:r>
            <a:r>
              <a:rPr lang="ru-RU" sz="1500" b="1" dirty="0">
                <a:solidFill>
                  <a:schemeClr val="bg1"/>
                </a:solidFill>
              </a:rPr>
              <a:t>и </a:t>
            </a:r>
            <a:r>
              <a:rPr lang="ru-RU" sz="1500" b="1" dirty="0">
                <a:solidFill>
                  <a:srgbClr val="FFFF00"/>
                </a:solidFill>
              </a:rPr>
              <a:t>«желтого» </a:t>
            </a:r>
            <a:r>
              <a:rPr lang="ru-RU" sz="1500" b="1" dirty="0">
                <a:solidFill>
                  <a:schemeClr val="bg1"/>
                </a:solidFill>
              </a:rPr>
              <a:t>уровней террористической опасности, рекомендуется:</a:t>
            </a:r>
          </a:p>
          <a:p>
            <a:pPr indent="355600" algn="just"/>
            <a:r>
              <a:rPr lang="ru-RU" sz="1500" b="1" dirty="0" smtClean="0">
                <a:solidFill>
                  <a:schemeClr val="bg1"/>
                </a:solidFill>
              </a:rPr>
              <a:t>1</a:t>
            </a:r>
            <a:r>
              <a:rPr lang="ru-RU" sz="1500" b="1" dirty="0">
                <a:solidFill>
                  <a:schemeClr val="bg1"/>
                </a:solidFill>
              </a:rPr>
              <a:t>. Организовать дежурство жильцов вашего дома, которые будут регулярно обходить здание, подъезды, обращая особое внимание на появление незнакомых лиц и автомобилей, разгрузку ящиков и мешков.</a:t>
            </a:r>
          </a:p>
          <a:p>
            <a:pPr indent="355600" algn="just"/>
            <a:r>
              <a:rPr lang="ru-RU" sz="1500" b="1" dirty="0" smtClean="0">
                <a:solidFill>
                  <a:schemeClr val="bg1"/>
                </a:solidFill>
              </a:rPr>
              <a:t>2</a:t>
            </a:r>
            <a:r>
              <a:rPr lang="ru-RU" sz="1500" b="1" dirty="0">
                <a:solidFill>
                  <a:schemeClr val="bg1"/>
                </a:solidFill>
              </a:rPr>
              <a:t>. Отказаться от посещения мест массового пребывания людей, отложить поездки по территории, на которой установлен уровень террористической опасности, ограничить время пребывания детей на улице.</a:t>
            </a:r>
          </a:p>
          <a:p>
            <a:pPr indent="355600" algn="just"/>
            <a:r>
              <a:rPr lang="ru-RU" sz="1500" b="1" dirty="0" smtClean="0">
                <a:solidFill>
                  <a:schemeClr val="bg1"/>
                </a:solidFill>
              </a:rPr>
              <a:t>3</a:t>
            </a:r>
            <a:r>
              <a:rPr lang="ru-RU" sz="1500" b="1" dirty="0">
                <a:solidFill>
                  <a:schemeClr val="bg1"/>
                </a:solidFill>
              </a:rPr>
              <a:t>. Подготовиться к возможной эвакуации:</a:t>
            </a:r>
          </a:p>
          <a:p>
            <a:pPr marL="355600" indent="363538" algn="just"/>
            <a:r>
              <a:rPr lang="ru-RU" sz="1500" b="1" dirty="0">
                <a:solidFill>
                  <a:schemeClr val="bg1"/>
                </a:solidFill>
              </a:rPr>
              <a:t>•	подготовить набор предметов первой необходимости, деньги </a:t>
            </a:r>
            <a:r>
              <a:rPr lang="ru-RU" sz="1500" b="1" dirty="0" smtClean="0">
                <a:solidFill>
                  <a:schemeClr val="bg1"/>
                </a:solidFill>
              </a:rPr>
              <a:t>, документы и медикаменты;</a:t>
            </a:r>
            <a:endParaRPr lang="ru-RU" sz="1500" b="1" dirty="0">
              <a:solidFill>
                <a:schemeClr val="bg1"/>
              </a:solidFill>
            </a:endParaRPr>
          </a:p>
          <a:p>
            <a:pPr marL="355600" indent="363538" algn="just"/>
            <a:r>
              <a:rPr lang="ru-RU" sz="1500" b="1" dirty="0" smtClean="0">
                <a:solidFill>
                  <a:schemeClr val="bg1"/>
                </a:solidFill>
              </a:rPr>
              <a:t>•</a:t>
            </a:r>
            <a:r>
              <a:rPr lang="ru-RU" sz="1500" b="1" dirty="0">
                <a:solidFill>
                  <a:schemeClr val="bg1"/>
                </a:solidFill>
              </a:rPr>
              <a:t>	заготовить трехдневный запас воды и предметов питания для членов семьи.</a:t>
            </a:r>
          </a:p>
          <a:p>
            <a:pPr indent="355600" algn="just"/>
            <a:r>
              <a:rPr lang="ru-RU" sz="1500" b="1" dirty="0" smtClean="0">
                <a:solidFill>
                  <a:schemeClr val="bg1"/>
                </a:solidFill>
              </a:rPr>
              <a:t>4</a:t>
            </a:r>
            <a:r>
              <a:rPr lang="ru-RU" sz="1500" b="1" dirty="0">
                <a:solidFill>
                  <a:schemeClr val="bg1"/>
                </a:solidFill>
              </a:rPr>
              <a:t>. Оказавшись вблизи или в месте проведения террористического акта, следует как можно скорее покинуть его без паники, избегать проявлений любопытства, при выходе из эпицентра постараться помочь пострадавшим покинуть опасную зону, не подбирать предметы и вещи, не проводить видео и фотосъемку.</a:t>
            </a:r>
          </a:p>
          <a:p>
            <a:pPr indent="355600" algn="just"/>
            <a:r>
              <a:rPr lang="ru-RU" sz="1500" b="1" dirty="0" smtClean="0">
                <a:solidFill>
                  <a:schemeClr val="bg1"/>
                </a:solidFill>
              </a:rPr>
              <a:t>5</a:t>
            </a:r>
            <a:r>
              <a:rPr lang="ru-RU" sz="1500" b="1" dirty="0">
                <a:solidFill>
                  <a:schemeClr val="bg1"/>
                </a:solidFill>
              </a:rPr>
              <a:t>. Держать постоянно включенными телевизор, радиоприемник или радиоточку.</a:t>
            </a:r>
          </a:p>
          <a:p>
            <a:pPr indent="355600" algn="just"/>
            <a:r>
              <a:rPr lang="ru-RU" sz="1500" b="1" dirty="0" smtClean="0">
                <a:solidFill>
                  <a:schemeClr val="bg1"/>
                </a:solidFill>
              </a:rPr>
              <a:t>6</a:t>
            </a:r>
            <a:r>
              <a:rPr lang="ru-RU" sz="1500" b="1" dirty="0">
                <a:solidFill>
                  <a:schemeClr val="bg1"/>
                </a:solidFill>
              </a:rPr>
              <a:t>. Не допускать распространения непроверенной информации о совершении действий, создающих непосредственную угрозу террористического акта.</a:t>
            </a:r>
          </a:p>
          <a:p>
            <a:pPr indent="355600" algn="just"/>
            <a:r>
              <a:rPr lang="ru-RU" sz="1600" b="1" dirty="0">
                <a:solidFill>
                  <a:schemeClr val="bg1"/>
                </a:solidFill>
              </a:rPr>
              <a:t>	</a:t>
            </a:r>
            <a:r>
              <a:rPr lang="ru-RU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</a:p>
          <a:p>
            <a:pPr indent="355600" algn="just"/>
            <a:r>
              <a:rPr lang="ru-RU" sz="1500" b="1" i="1" dirty="0" smtClean="0">
                <a:solidFill>
                  <a:srgbClr val="FFC000"/>
                </a:solidFill>
              </a:rPr>
              <a:t>В </a:t>
            </a:r>
            <a:r>
              <a:rPr lang="ru-RU" sz="1500" b="1" i="1" dirty="0">
                <a:solidFill>
                  <a:srgbClr val="FFC000"/>
                </a:solidFill>
              </a:rPr>
              <a:t>качестве маскировки для взрывных устройств террористами могут использоваться обычные бытовые предметы: коробки, сумки, портфели, сигаретные пачки, мобильные телефоны, игрушки. </a:t>
            </a:r>
          </a:p>
          <a:p>
            <a:pPr indent="355600" algn="just"/>
            <a:r>
              <a:rPr lang="ru-RU" sz="1500" b="1" i="1" dirty="0" smtClean="0">
                <a:solidFill>
                  <a:srgbClr val="FFC000"/>
                </a:solidFill>
              </a:rPr>
              <a:t>Объясните </a:t>
            </a:r>
            <a:r>
              <a:rPr lang="ru-RU" sz="1500" b="1" i="1" dirty="0">
                <a:solidFill>
                  <a:srgbClr val="FFC000"/>
                </a:solidFill>
              </a:rPr>
              <a:t>это вашим детям, родным и знакомым. </a:t>
            </a:r>
          </a:p>
          <a:p>
            <a:pPr indent="355600" algn="just"/>
            <a:r>
              <a:rPr lang="ru-RU" sz="1500" b="1" i="1" dirty="0" smtClean="0">
                <a:solidFill>
                  <a:srgbClr val="FFC000"/>
                </a:solidFill>
              </a:rPr>
              <a:t>Не </a:t>
            </a:r>
            <a:r>
              <a:rPr lang="ru-RU" sz="1500" b="1" i="1" dirty="0">
                <a:solidFill>
                  <a:srgbClr val="FFC000"/>
                </a:solidFill>
              </a:rPr>
              <a:t>будьте равнодушными, ваши своевременные действия могут помочь предотвратить террористический акт и сохранить жизни окружающих.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44624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>
                <a:solidFill>
                  <a:srgbClr val="FF0000"/>
                </a:solidFill>
              </a:rPr>
              <a:t>«КРАСНЫЙ» </a:t>
            </a:r>
            <a:r>
              <a:rPr lang="ru-RU" sz="2000" b="1" dirty="0">
                <a:solidFill>
                  <a:srgbClr val="FF0000"/>
                </a:solidFill>
              </a:rPr>
              <a:t>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369056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Документы по Светофору\krasnui1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3" t="18706" r="2797" b="8807"/>
          <a:stretch/>
        </p:blipFill>
        <p:spPr bwMode="auto">
          <a:xfrm>
            <a:off x="1403648" y="0"/>
            <a:ext cx="6869633" cy="685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359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568952" cy="59766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Указ Президента РФ 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от 14 июня 2012 г. N 851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«О порядке установления уровней террористической опасности, предусматривающих принятие дополнительных мер по обеспечению безопасности личности, общества и государства»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43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4710113"/>
          </a:xfrm>
        </p:spPr>
        <p:txBody>
          <a:bodyPr>
            <a:normAutofit fontScale="85000" lnSpcReduction="20000"/>
          </a:bodyPr>
          <a:lstStyle/>
          <a:p>
            <a:pPr marL="137160" indent="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/>
              <a:t>	</a:t>
            </a:r>
            <a:r>
              <a:rPr lang="ru-RU" b="1" dirty="0" smtClean="0">
                <a:solidFill>
                  <a:schemeClr val="bg1"/>
                </a:solidFill>
              </a:rPr>
              <a:t>В </a:t>
            </a:r>
            <a:r>
              <a:rPr lang="ru-RU" b="1" dirty="0">
                <a:solidFill>
                  <a:schemeClr val="bg1"/>
                </a:solidFill>
              </a:rPr>
              <a:t>соответствии со статьей 5 Федерального закона "О противодействии терроризму" постановляю:</a:t>
            </a:r>
          </a:p>
          <a:p>
            <a:pPr marL="137160" indent="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	1</a:t>
            </a:r>
            <a:r>
              <a:rPr lang="ru-RU" b="1" dirty="0">
                <a:solidFill>
                  <a:schemeClr val="bg1"/>
                </a:solidFill>
              </a:rPr>
              <a:t>. Утвердить прилагаемый Порядок установления уровней террористической опасности, предусматривающих принятие дополнительных мер по обеспечению безопасности личности, общества и государства.</a:t>
            </a:r>
          </a:p>
          <a:p>
            <a:pPr marL="137160" indent="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	2</a:t>
            </a:r>
            <a:r>
              <a:rPr lang="ru-RU" b="1" dirty="0">
                <a:solidFill>
                  <a:schemeClr val="bg1"/>
                </a:solidFill>
              </a:rPr>
              <a:t>. Настоящий Указ вступает в силу со дня его официального опубликования.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b="1" dirty="0">
              <a:solidFill>
                <a:schemeClr val="bg1"/>
              </a:solidFill>
            </a:endParaRP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dirty="0">
                <a:solidFill>
                  <a:schemeClr val="bg1"/>
                </a:solidFill>
              </a:rPr>
              <a:t>Москва, </a:t>
            </a:r>
            <a:r>
              <a:rPr lang="ru-RU" sz="2400" b="1" dirty="0" smtClean="0">
                <a:solidFill>
                  <a:schemeClr val="bg1"/>
                </a:solidFill>
              </a:rPr>
              <a:t>Кремль                                  Президент </a:t>
            </a:r>
            <a:r>
              <a:rPr lang="ru-RU" sz="2400" b="1" dirty="0">
                <a:solidFill>
                  <a:schemeClr val="bg1"/>
                </a:solidFill>
              </a:rPr>
              <a:t>Российской </a:t>
            </a:r>
            <a:r>
              <a:rPr lang="ru-RU" sz="2400" b="1" dirty="0" smtClean="0">
                <a:solidFill>
                  <a:schemeClr val="bg1"/>
                </a:solidFill>
              </a:rPr>
              <a:t>Федерации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14 </a:t>
            </a:r>
            <a:r>
              <a:rPr lang="ru-RU" sz="2400" b="1" dirty="0">
                <a:solidFill>
                  <a:schemeClr val="bg1"/>
                </a:solidFill>
              </a:rPr>
              <a:t>июня 2012 года </a:t>
            </a:r>
            <a:r>
              <a:rPr lang="ru-RU" sz="2400" b="1" dirty="0" smtClean="0">
                <a:solidFill>
                  <a:schemeClr val="bg1"/>
                </a:solidFill>
              </a:rPr>
              <a:t>№</a:t>
            </a:r>
            <a:r>
              <a:rPr lang="ru-RU" sz="2400" b="1" dirty="0">
                <a:solidFill>
                  <a:schemeClr val="bg1"/>
                </a:solidFill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</a:rPr>
              <a:t>851                                                                    В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</a:rPr>
              <a:t>Путин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5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64896" cy="481054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Порядок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установления </a:t>
            </a:r>
            <a:r>
              <a:rPr lang="ru-RU" b="1" dirty="0">
                <a:solidFill>
                  <a:schemeClr val="bg1"/>
                </a:solidFill>
              </a:rPr>
              <a:t>уровней террористической опасности, предусматривающих принятие дополнительных мер по обеспечению безопасности личности, общества и </a:t>
            </a:r>
            <a:r>
              <a:rPr lang="ru-RU" b="1" dirty="0" smtClean="0">
                <a:solidFill>
                  <a:schemeClr val="bg1"/>
                </a:solidFill>
              </a:rPr>
              <a:t>государства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5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:\ОТДЕЛ  ОПиР\Пестов А.Г\Антитеррор\СВЕТОФОР\Уровни Т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52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idx="1"/>
          </p:nvPr>
        </p:nvSpPr>
        <p:spPr>
          <a:xfrm>
            <a:off x="107950" y="115888"/>
            <a:ext cx="8928100" cy="6742112"/>
          </a:xfrm>
        </p:spPr>
        <p:txBody>
          <a:bodyPr>
            <a:normAutofit lnSpcReduction="10000"/>
          </a:bodyPr>
          <a:lstStyle/>
          <a:p>
            <a:pPr marL="90488" indent="0" algn="just" eaLnBrk="1" hangingPunct="1">
              <a:spcBef>
                <a:spcPct val="0"/>
              </a:spcBef>
              <a:buNone/>
              <a:tabLst>
                <a:tab pos="174625" algn="l"/>
              </a:tabLst>
            </a:pPr>
            <a:r>
              <a:rPr lang="ru-RU" sz="2100" b="1" dirty="0" smtClean="0">
                <a:solidFill>
                  <a:schemeClr val="bg1"/>
                </a:solidFill>
              </a:rPr>
              <a:t>1. В целях своевременного информирования населения о возникновении угрозы террористического акта и организации деятельности по противодействию его совершению могут устанавливаться следующие уровни террористической опасности на отдельных участках территории Российской Федерации (объектах):</a:t>
            </a:r>
          </a:p>
          <a:p>
            <a:pPr marL="90488" indent="0" algn="just" eaLnBrk="1" hangingPunct="1">
              <a:spcBef>
                <a:spcPct val="0"/>
              </a:spcBef>
              <a:buNone/>
              <a:tabLst>
                <a:tab pos="174625" algn="l"/>
              </a:tabLst>
            </a:pPr>
            <a:r>
              <a:rPr lang="ru-RU" sz="2100" b="1" dirty="0" smtClean="0">
                <a:solidFill>
                  <a:schemeClr val="bg1"/>
                </a:solidFill>
              </a:rPr>
              <a:t>а)</a:t>
            </a:r>
            <a:r>
              <a:rPr lang="ru-RU" sz="2100" b="1" dirty="0" smtClean="0"/>
              <a:t> </a:t>
            </a:r>
            <a:r>
              <a:rPr lang="ru-RU" sz="2100" b="1" dirty="0" smtClean="0">
                <a:solidFill>
                  <a:srgbClr val="0219F8"/>
                </a:solidFill>
              </a:rPr>
              <a:t>повышенный </a:t>
            </a:r>
            <a:r>
              <a:rPr lang="ru-RU" sz="2100" b="1" dirty="0" smtClean="0">
                <a:solidFill>
                  <a:schemeClr val="bg1"/>
                </a:solidFill>
              </a:rPr>
              <a:t>(</a:t>
            </a:r>
            <a:r>
              <a:rPr lang="ru-RU" sz="2100" b="1" dirty="0" smtClean="0">
                <a:solidFill>
                  <a:srgbClr val="0219F8"/>
                </a:solidFill>
              </a:rPr>
              <a:t>«СИНИЙ»</a:t>
            </a:r>
            <a:r>
              <a:rPr lang="ru-RU" sz="2100" b="1" dirty="0" smtClean="0">
                <a:solidFill>
                  <a:schemeClr val="bg1"/>
                </a:solidFill>
              </a:rPr>
              <a:t>);</a:t>
            </a:r>
          </a:p>
          <a:p>
            <a:pPr marL="90488" indent="0" algn="just" eaLnBrk="1" hangingPunct="1">
              <a:spcBef>
                <a:spcPct val="0"/>
              </a:spcBef>
              <a:buNone/>
              <a:tabLst>
                <a:tab pos="174625" algn="l"/>
              </a:tabLst>
            </a:pPr>
            <a:r>
              <a:rPr lang="ru-RU" sz="2100" b="1" dirty="0" smtClean="0">
                <a:solidFill>
                  <a:schemeClr val="bg1"/>
                </a:solidFill>
              </a:rPr>
              <a:t>б)</a:t>
            </a:r>
            <a:r>
              <a:rPr lang="ru-RU" sz="2100" b="1" dirty="0" smtClean="0"/>
              <a:t> </a:t>
            </a:r>
            <a:r>
              <a:rPr lang="ru-RU" sz="2100" b="1" dirty="0" smtClean="0">
                <a:solidFill>
                  <a:srgbClr val="FFFF00"/>
                </a:solidFill>
              </a:rPr>
              <a:t>высокий</a:t>
            </a:r>
            <a:r>
              <a:rPr lang="ru-RU" sz="2100" b="1" dirty="0" smtClean="0"/>
              <a:t> </a:t>
            </a:r>
            <a:r>
              <a:rPr lang="ru-RU" sz="2100" b="1" dirty="0" smtClean="0">
                <a:solidFill>
                  <a:schemeClr val="bg1"/>
                </a:solidFill>
              </a:rPr>
              <a:t>(</a:t>
            </a:r>
            <a:r>
              <a:rPr lang="ru-RU" sz="2100" b="1" dirty="0" smtClean="0">
                <a:solidFill>
                  <a:srgbClr val="FFFF00"/>
                </a:solidFill>
              </a:rPr>
              <a:t>«ЖЕЛТЫЙ</a:t>
            </a:r>
            <a:r>
              <a:rPr lang="ru-RU" sz="2100" b="1" dirty="0" smtClean="0">
                <a:solidFill>
                  <a:schemeClr val="bg1"/>
                </a:solidFill>
              </a:rPr>
              <a:t>»);</a:t>
            </a:r>
          </a:p>
          <a:p>
            <a:pPr marL="90488" indent="0" algn="just" eaLnBrk="1" hangingPunct="1">
              <a:spcBef>
                <a:spcPct val="0"/>
              </a:spcBef>
              <a:buNone/>
              <a:tabLst>
                <a:tab pos="174625" algn="l"/>
              </a:tabLst>
            </a:pPr>
            <a:r>
              <a:rPr lang="ru-RU" sz="2100" b="1" dirty="0" smtClean="0">
                <a:solidFill>
                  <a:schemeClr val="bg1"/>
                </a:solidFill>
              </a:rPr>
              <a:t>в)</a:t>
            </a:r>
            <a:r>
              <a:rPr lang="ru-RU" sz="2100" b="1" dirty="0" smtClean="0"/>
              <a:t> </a:t>
            </a:r>
            <a:r>
              <a:rPr lang="ru-RU" sz="2100" b="1" dirty="0" smtClean="0">
                <a:solidFill>
                  <a:srgbClr val="FF0000"/>
                </a:solidFill>
              </a:rPr>
              <a:t>критический </a:t>
            </a:r>
            <a:r>
              <a:rPr lang="ru-RU" sz="2100" b="1" dirty="0" smtClean="0">
                <a:solidFill>
                  <a:schemeClr val="bg1"/>
                </a:solidFill>
              </a:rPr>
              <a:t>(</a:t>
            </a:r>
            <a:r>
              <a:rPr lang="ru-RU" sz="2100" b="1" dirty="0" smtClean="0">
                <a:solidFill>
                  <a:srgbClr val="FF0000"/>
                </a:solidFill>
              </a:rPr>
              <a:t>«КРАСНЫЙ»</a:t>
            </a:r>
            <a:r>
              <a:rPr lang="ru-RU" sz="2100" b="1" dirty="0" smtClean="0">
                <a:solidFill>
                  <a:schemeClr val="bg1"/>
                </a:solidFill>
              </a:rPr>
              <a:t>).</a:t>
            </a:r>
          </a:p>
          <a:p>
            <a:pPr marL="90488" indent="0" algn="just" eaLnBrk="1" hangingPunct="1">
              <a:spcBef>
                <a:spcPct val="0"/>
              </a:spcBef>
              <a:buNone/>
              <a:tabLst>
                <a:tab pos="174625" algn="l"/>
              </a:tabLst>
            </a:pPr>
            <a:r>
              <a:rPr lang="ru-RU" sz="2100" b="1" dirty="0" smtClean="0">
                <a:solidFill>
                  <a:schemeClr val="bg1"/>
                </a:solidFill>
              </a:rPr>
              <a:t>2. Уровень террористической опасности на отдельных участках территории Российской Федерации (объектах) устанавливается:</a:t>
            </a:r>
          </a:p>
          <a:p>
            <a:pPr marL="90488" indent="0" algn="just" eaLnBrk="1" hangingPunct="1">
              <a:spcBef>
                <a:spcPct val="0"/>
              </a:spcBef>
              <a:buNone/>
              <a:tabLst>
                <a:tab pos="174625" algn="l"/>
              </a:tabLst>
            </a:pPr>
            <a:r>
              <a:rPr lang="ru-RU" sz="2100" b="1" dirty="0" smtClean="0">
                <a:solidFill>
                  <a:schemeClr val="bg1"/>
                </a:solidFill>
              </a:rPr>
              <a:t>а)</a:t>
            </a:r>
            <a:r>
              <a:rPr lang="ru-RU" sz="2100" b="1" dirty="0" smtClean="0"/>
              <a:t> </a:t>
            </a:r>
            <a:r>
              <a:rPr lang="ru-RU" sz="2100" b="1" dirty="0" smtClean="0">
                <a:solidFill>
                  <a:srgbClr val="0219F8"/>
                </a:solidFill>
              </a:rPr>
              <a:t>повышенный</a:t>
            </a:r>
            <a:r>
              <a:rPr lang="ru-RU" sz="2100" b="1" dirty="0" smtClean="0"/>
              <a:t> </a:t>
            </a:r>
            <a:r>
              <a:rPr lang="ru-RU" sz="2100" b="1" dirty="0" smtClean="0">
                <a:solidFill>
                  <a:schemeClr val="bg1"/>
                </a:solidFill>
              </a:rPr>
              <a:t>(</a:t>
            </a:r>
            <a:r>
              <a:rPr lang="ru-RU" sz="2100" b="1" dirty="0" smtClean="0">
                <a:solidFill>
                  <a:srgbClr val="0219F8"/>
                </a:solidFill>
              </a:rPr>
              <a:t>«СИНИЙ»</a:t>
            </a:r>
            <a:r>
              <a:rPr lang="ru-RU" sz="2100" b="1" dirty="0" smtClean="0">
                <a:solidFill>
                  <a:schemeClr val="bg1"/>
                </a:solidFill>
              </a:rPr>
              <a:t>)</a:t>
            </a:r>
            <a:r>
              <a:rPr lang="ru-RU" sz="2100" b="1" dirty="0" smtClean="0"/>
              <a:t> </a:t>
            </a:r>
            <a:r>
              <a:rPr lang="ru-RU" sz="2100" b="1" dirty="0" smtClean="0">
                <a:solidFill>
                  <a:schemeClr val="bg1"/>
                </a:solidFill>
              </a:rPr>
              <a:t>- при наличии требующей подтверждения информации о реальной возможности совершения террористического акта;</a:t>
            </a:r>
          </a:p>
          <a:p>
            <a:pPr marL="90488" indent="0" algn="just" eaLnBrk="1" hangingPunct="1">
              <a:spcBef>
                <a:spcPct val="0"/>
              </a:spcBef>
              <a:buNone/>
              <a:tabLst>
                <a:tab pos="174625" algn="l"/>
              </a:tabLst>
            </a:pPr>
            <a:r>
              <a:rPr lang="ru-RU" sz="2100" b="1" dirty="0" smtClean="0">
                <a:solidFill>
                  <a:schemeClr val="bg1"/>
                </a:solidFill>
              </a:rPr>
              <a:t>б)</a:t>
            </a:r>
            <a:r>
              <a:rPr lang="ru-RU" sz="2100" b="1" dirty="0" smtClean="0"/>
              <a:t> </a:t>
            </a:r>
            <a:r>
              <a:rPr lang="ru-RU" sz="2100" b="1" dirty="0" smtClean="0">
                <a:solidFill>
                  <a:srgbClr val="FFFF00"/>
                </a:solidFill>
              </a:rPr>
              <a:t>высокий</a:t>
            </a:r>
            <a:r>
              <a:rPr lang="ru-RU" sz="2100" b="1" dirty="0" smtClean="0"/>
              <a:t> </a:t>
            </a:r>
            <a:r>
              <a:rPr lang="ru-RU" sz="2100" b="1" dirty="0" smtClean="0">
                <a:solidFill>
                  <a:schemeClr val="bg1"/>
                </a:solidFill>
              </a:rPr>
              <a:t>(</a:t>
            </a:r>
            <a:r>
              <a:rPr lang="ru-RU" sz="2100" b="1" dirty="0" smtClean="0">
                <a:solidFill>
                  <a:srgbClr val="FFFF00"/>
                </a:solidFill>
              </a:rPr>
              <a:t>«ЖЕЛТЫЙ»</a:t>
            </a:r>
            <a:r>
              <a:rPr lang="ru-RU" sz="2100" b="1" dirty="0" smtClean="0">
                <a:solidFill>
                  <a:schemeClr val="bg1"/>
                </a:solidFill>
              </a:rPr>
              <a:t>)</a:t>
            </a:r>
            <a:r>
              <a:rPr lang="ru-RU" sz="2100" b="1" dirty="0" smtClean="0"/>
              <a:t> </a:t>
            </a:r>
            <a:r>
              <a:rPr lang="ru-RU" sz="2100" b="1" dirty="0" smtClean="0">
                <a:solidFill>
                  <a:schemeClr val="bg1"/>
                </a:solidFill>
              </a:rPr>
              <a:t>- при наличии подтвержденной информации о реальной возможности совершения террористического акта;</a:t>
            </a:r>
          </a:p>
          <a:p>
            <a:pPr marL="90488" indent="0" algn="just" eaLnBrk="1" hangingPunct="1">
              <a:spcBef>
                <a:spcPct val="0"/>
              </a:spcBef>
              <a:buNone/>
              <a:tabLst>
                <a:tab pos="174625" algn="l"/>
              </a:tabLst>
            </a:pPr>
            <a:r>
              <a:rPr lang="ru-RU" sz="2100" b="1" dirty="0" smtClean="0">
                <a:solidFill>
                  <a:schemeClr val="bg1"/>
                </a:solidFill>
              </a:rPr>
              <a:t>в)</a:t>
            </a:r>
            <a:r>
              <a:rPr lang="ru-RU" sz="2100" b="1" dirty="0" smtClean="0"/>
              <a:t> </a:t>
            </a:r>
            <a:r>
              <a:rPr lang="ru-RU" sz="2100" b="1" dirty="0" smtClean="0">
                <a:solidFill>
                  <a:srgbClr val="FF0000"/>
                </a:solidFill>
              </a:rPr>
              <a:t>критический</a:t>
            </a:r>
            <a:r>
              <a:rPr lang="ru-RU" sz="2100" b="1" dirty="0" smtClean="0"/>
              <a:t> </a:t>
            </a:r>
            <a:r>
              <a:rPr lang="ru-RU" sz="2100" b="1" dirty="0" smtClean="0">
                <a:solidFill>
                  <a:schemeClr val="bg1"/>
                </a:solidFill>
              </a:rPr>
              <a:t>(</a:t>
            </a:r>
            <a:r>
              <a:rPr lang="ru-RU" sz="2100" b="1" dirty="0" smtClean="0">
                <a:solidFill>
                  <a:srgbClr val="FF0000"/>
                </a:solidFill>
              </a:rPr>
              <a:t>«КРАСНЫЙ»</a:t>
            </a:r>
            <a:r>
              <a:rPr lang="ru-RU" sz="2100" b="1" dirty="0" smtClean="0">
                <a:solidFill>
                  <a:schemeClr val="bg1"/>
                </a:solidFill>
              </a:rPr>
              <a:t>)</a:t>
            </a:r>
            <a:r>
              <a:rPr lang="ru-RU" sz="2100" b="1" dirty="0" smtClean="0"/>
              <a:t> </a:t>
            </a:r>
            <a:r>
              <a:rPr lang="ru-RU" sz="2100" b="1" dirty="0" smtClean="0">
                <a:solidFill>
                  <a:schemeClr val="bg1"/>
                </a:solidFill>
              </a:rPr>
              <a:t>- при наличии информации о совершенном террористическом акте либо о совершении действий, создающих непосредственную угрозу террористического акта.</a:t>
            </a:r>
          </a:p>
          <a:p>
            <a:pPr marL="90488" indent="0" algn="just" eaLnBrk="1" hangingPunct="1">
              <a:spcBef>
                <a:spcPct val="0"/>
              </a:spcBef>
              <a:buNone/>
              <a:tabLst>
                <a:tab pos="174625" algn="l"/>
              </a:tabLst>
            </a:pPr>
            <a:r>
              <a:rPr lang="ru-RU" sz="2100" b="1" dirty="0" smtClean="0">
                <a:solidFill>
                  <a:schemeClr val="bg1"/>
                </a:solidFill>
              </a:rPr>
              <a:t>3. Уровень террористической опасности, установленный на отдельном участке территории Российской Федерации (объекте), подлежит отмене, если в результате принятых мер устранена угроза террористической опасности.</a:t>
            </a:r>
          </a:p>
          <a:p>
            <a:pPr marL="90488" indent="355600" algn="just" eaLnBrk="1" hangingPunct="1">
              <a:lnSpc>
                <a:spcPct val="110000"/>
              </a:lnSpc>
              <a:tabLst>
                <a:tab pos="174625" algn="l"/>
              </a:tabLst>
            </a:pPr>
            <a:endParaRPr lang="ru-RU" sz="2100" dirty="0" smtClean="0"/>
          </a:p>
        </p:txBody>
      </p:sp>
    </p:spTree>
    <p:extLst>
      <p:ext uri="{BB962C8B-B14F-4D97-AF65-F5344CB8AC3E}">
        <p14:creationId xmlns:p14="http://schemas.microsoft.com/office/powerpoint/2010/main" xmlns="" val="367990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984933997"/>
              </p:ext>
            </p:extLst>
          </p:nvPr>
        </p:nvGraphicFramePr>
        <p:xfrm>
          <a:off x="611560" y="476672"/>
          <a:ext cx="820891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620688"/>
            <a:ext cx="8928992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УРОВНИ ТЕРРОРИСТИЧЕСКОЙ ОПАСНОСТИ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312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 вверх 22"/>
          <p:cNvSpPr/>
          <p:nvPr/>
        </p:nvSpPr>
        <p:spPr>
          <a:xfrm rot="8560099">
            <a:off x="6807124" y="2279325"/>
            <a:ext cx="288032" cy="1531680"/>
          </a:xfrm>
          <a:prstGeom prst="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FF00"/>
              </a:solidFill>
            </a:endParaRPr>
          </a:p>
        </p:txBody>
      </p:sp>
      <p:sp>
        <p:nvSpPr>
          <p:cNvPr id="22" name="Стрелка вверх 21"/>
          <p:cNvSpPr/>
          <p:nvPr/>
        </p:nvSpPr>
        <p:spPr>
          <a:xfrm rot="13568098">
            <a:off x="2119851" y="2343814"/>
            <a:ext cx="288032" cy="1531680"/>
          </a:xfrm>
          <a:prstGeom prst="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FF00"/>
              </a:solidFill>
            </a:endParaRPr>
          </a:p>
        </p:txBody>
      </p:sp>
      <p:sp>
        <p:nvSpPr>
          <p:cNvPr id="20" name="Стрелка вверх 19"/>
          <p:cNvSpPr/>
          <p:nvPr/>
        </p:nvSpPr>
        <p:spPr>
          <a:xfrm rot="19287746">
            <a:off x="1998699" y="4072006"/>
            <a:ext cx="288032" cy="1531680"/>
          </a:xfrm>
          <a:prstGeom prst="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16632"/>
            <a:ext cx="8928992" cy="123110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УСТАНОВЛЕНИЕ УРОВНЕЙ ТЕРРОРИСТИЧЕСКОЙ ОПАСНОСТИ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(на территории Пермского края)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70110" y="3673888"/>
            <a:ext cx="2501152" cy="547200"/>
            <a:chOff x="2565" y="1984856"/>
            <a:chExt cx="2501152" cy="547200"/>
          </a:xfrm>
          <a:scene3d>
            <a:camera prst="orthographicFront"/>
            <a:lightRig rig="threePt" dir="t"/>
          </a:scene3d>
        </p:grpSpPr>
        <p:sp>
          <p:nvSpPr>
            <p:cNvPr id="13" name="Прямоугольник 12"/>
            <p:cNvSpPr/>
            <p:nvPr/>
          </p:nvSpPr>
          <p:spPr>
            <a:xfrm>
              <a:off x="2565" y="1984856"/>
              <a:ext cx="2501152" cy="547200"/>
            </a:xfrm>
            <a:prstGeom prst="rect">
              <a:avLst/>
            </a:prstGeom>
            <a:solidFill>
              <a:srgbClr val="0070C0"/>
            </a:solidFill>
            <a:sp3d>
              <a:bevelT w="139700" h="139700" prst="divo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2565" y="1984856"/>
              <a:ext cx="2501152" cy="5472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0" kern="12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повышенный</a:t>
              </a:r>
              <a:endParaRPr lang="ru-RU" sz="1900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321424" y="3673888"/>
            <a:ext cx="2501152" cy="547200"/>
            <a:chOff x="2853879" y="1984856"/>
            <a:chExt cx="2501152" cy="547200"/>
          </a:xfrm>
          <a:scene3d>
            <a:camera prst="orthographicFront"/>
            <a:lightRig rig="threePt" dir="t"/>
          </a:scene3d>
        </p:grpSpPr>
        <p:sp>
          <p:nvSpPr>
            <p:cNvPr id="11" name="Прямоугольник 10"/>
            <p:cNvSpPr/>
            <p:nvPr/>
          </p:nvSpPr>
          <p:spPr>
            <a:xfrm>
              <a:off x="2853879" y="1984856"/>
              <a:ext cx="2501152" cy="547200"/>
            </a:xfrm>
            <a:prstGeom prst="rect">
              <a:avLst/>
            </a:prstGeom>
            <a:solidFill>
              <a:srgbClr val="FFFF00"/>
            </a:solidFill>
            <a:sp3d>
              <a:bevelT w="139700" h="139700" prst="divo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2853879" y="1984856"/>
              <a:ext cx="2501152" cy="5472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0" kern="12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высокий</a:t>
              </a:r>
              <a:endParaRPr lang="ru-RU" sz="19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172738" y="3673888"/>
            <a:ext cx="2501152" cy="547200"/>
            <a:chOff x="5705193" y="1984856"/>
            <a:chExt cx="2501152" cy="547200"/>
          </a:xfrm>
          <a:scene3d>
            <a:camera prst="orthographicFront"/>
            <a:lightRig rig="threePt" dir="t"/>
          </a:scene3d>
        </p:grpSpPr>
        <p:sp>
          <p:nvSpPr>
            <p:cNvPr id="9" name="Прямоугольник 8"/>
            <p:cNvSpPr/>
            <p:nvPr/>
          </p:nvSpPr>
          <p:spPr>
            <a:xfrm>
              <a:off x="5705193" y="1984856"/>
              <a:ext cx="2501152" cy="547200"/>
            </a:xfrm>
            <a:prstGeom prst="rect">
              <a:avLst/>
            </a:prstGeom>
            <a:solidFill>
              <a:srgbClr val="FF0000"/>
            </a:solidFill>
            <a:sp3d>
              <a:bevelT w="139700" h="139700" prst="divot"/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5705193" y="1984856"/>
              <a:ext cx="2501152" cy="5472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77216" rIns="135128" bIns="77216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0" kern="120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критический</a:t>
              </a:r>
              <a:endParaRPr lang="ru-RU" sz="1900" kern="1200" dirty="0"/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1475656" y="1700808"/>
            <a:ext cx="619268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ПРЕДСЕДАТЕЛЬ НАЦИОНАЛЬНОГО АНТИТЕРРОРИСТИЧЕСКОГО КОМИТЕТА</a:t>
            </a:r>
          </a:p>
          <a:p>
            <a:pPr algn="ctr"/>
            <a:r>
              <a:rPr lang="ru-RU" sz="2000" b="1" dirty="0" smtClean="0"/>
              <a:t>(директор ФСБ России)</a:t>
            </a:r>
            <a:endParaRPr lang="ru-RU" sz="2000" b="1" dirty="0"/>
          </a:p>
        </p:txBody>
      </p:sp>
      <p:pic>
        <p:nvPicPr>
          <p:cNvPr id="15" name="Picture 3" descr="C:\Users\Администратор\Desktop\Pichyginy_ot_Jakovenko\lopa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375" y="1897083"/>
            <a:ext cx="573377" cy="73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1475656" y="5373216"/>
            <a:ext cx="6192688" cy="100811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ПРЕДСЕДАТЕЛЬ АНТИТЕРРОРИСТИЧЕСКОЙ КОМИССИИ В ПЕРМСКОМ КРАЕ </a:t>
            </a:r>
          </a:p>
          <a:p>
            <a:pPr algn="ctr"/>
            <a:r>
              <a:rPr lang="ru-RU" sz="2000" b="1" dirty="0" smtClean="0"/>
              <a:t>(губернатор Пермского края)</a:t>
            </a:r>
            <a:endParaRPr lang="ru-RU" sz="20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1664" y="5459871"/>
            <a:ext cx="445633" cy="83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верх 2"/>
          <p:cNvSpPr/>
          <p:nvPr/>
        </p:nvSpPr>
        <p:spPr>
          <a:xfrm>
            <a:off x="4427984" y="4213531"/>
            <a:ext cx="288032" cy="1152128"/>
          </a:xfrm>
          <a:prstGeom prst="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FF00"/>
              </a:solidFill>
            </a:endParaRPr>
          </a:p>
        </p:txBody>
      </p:sp>
      <p:sp>
        <p:nvSpPr>
          <p:cNvPr id="21" name="Стрелка вверх 20"/>
          <p:cNvSpPr/>
          <p:nvPr/>
        </p:nvSpPr>
        <p:spPr>
          <a:xfrm rot="10800000">
            <a:off x="4427984" y="2708920"/>
            <a:ext cx="288032" cy="953136"/>
          </a:xfrm>
          <a:prstGeom prst="up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0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1769" y="62877"/>
            <a:ext cx="1872208" cy="631102"/>
          </a:xfrm>
          <a:prstGeom prst="rect">
            <a:avLst/>
          </a:prstGeom>
          <a:gradFill flip="none" rotWithShape="1">
            <a:gsLst>
              <a:gs pos="0">
                <a:srgbClr val="FF0000">
                  <a:lumMod val="26000"/>
                  <a:lumOff val="74000"/>
                </a:srgbClr>
              </a:gs>
              <a:gs pos="50000">
                <a:srgbClr val="C00000"/>
              </a:gs>
              <a:gs pos="100000">
                <a:srgbClr val="FF0000">
                  <a:lumMod val="33000"/>
                  <a:lumOff val="67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УФСБ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в субъекте РФ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284663" y="638175"/>
            <a:ext cx="358775" cy="474663"/>
          </a:xfrm>
          <a:prstGeom prst="downArrow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011863" y="260350"/>
            <a:ext cx="647700" cy="288925"/>
          </a:xfrm>
          <a:prstGeom prst="rightArrow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4437978">
            <a:off x="2816226" y="-279400"/>
            <a:ext cx="341312" cy="2147887"/>
          </a:xfrm>
          <a:prstGeom prst="downArrow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62877"/>
            <a:ext cx="3024336" cy="576064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C000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Председатель АТК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(Губернатор)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7326313" y="693738"/>
            <a:ext cx="341312" cy="419100"/>
          </a:xfrm>
          <a:prstGeom prst="downArrow">
            <a:avLst/>
          </a:prstGeom>
          <a:solidFill>
            <a:schemeClr val="tx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493963" y="260350"/>
            <a:ext cx="493712" cy="288925"/>
          </a:xfrm>
          <a:prstGeom prst="rightArrow">
            <a:avLst/>
          </a:prstGeom>
          <a:solidFill>
            <a:schemeClr val="tx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645357" y="62877"/>
            <a:ext cx="1872208" cy="631102"/>
          </a:xfrm>
          <a:prstGeom prst="rect">
            <a:avLst/>
          </a:prstGeom>
          <a:gradFill flip="none" rotWithShape="1">
            <a:gsLst>
              <a:gs pos="0">
                <a:srgbClr val="FF0000">
                  <a:lumMod val="26000"/>
                  <a:lumOff val="74000"/>
                </a:srgbClr>
              </a:gs>
              <a:gs pos="50000">
                <a:srgbClr val="C00000"/>
              </a:gs>
              <a:gs pos="100000">
                <a:srgbClr val="FF0000">
                  <a:lumMod val="33000"/>
                  <a:lumOff val="67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Председатель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НАК</a:t>
            </a:r>
          </a:p>
        </p:txBody>
      </p:sp>
      <p:pic>
        <p:nvPicPr>
          <p:cNvPr id="2050" name="Picture 2" descr="O:\ОТДЕЛ  ОПиР\Пестов А.Г\Антитеррор\СВЕТОФОР\Уровни опасности антитеррор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3664"/>
            <a:ext cx="9144000" cy="647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296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509</Words>
  <Application>Microsoft Office PowerPoint</Application>
  <PresentationFormat>Экран (4:3)</PresentationFormat>
  <Paragraphs>77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Указ Президента РФ  от 14 июня 2012 г. N 851 «О порядке установления уровней террористической опасности, предусматривающих принятие дополнительных мер по обеспечению безопасности личности, общества и государства»</vt:lpstr>
      <vt:lpstr>Слайд 3</vt:lpstr>
      <vt:lpstr>Порядок  установления уровней террористической опасности, предусматривающих принятие дополнительных мер по обеспечению безопасности личности, общества и государства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ivvinogradova</cp:lastModifiedBy>
  <cp:revision>19</cp:revision>
  <dcterms:created xsi:type="dcterms:W3CDTF">2019-11-14T11:36:56Z</dcterms:created>
  <dcterms:modified xsi:type="dcterms:W3CDTF">2022-02-18T09:12:48Z</dcterms:modified>
</cp:coreProperties>
</file>